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</p:sldMasterIdLst>
  <p:notesMasterIdLst>
    <p:notesMasterId r:id="rId51"/>
  </p:notesMasterIdLst>
  <p:sldIdLst>
    <p:sldId id="259" r:id="rId18"/>
    <p:sldId id="282" r:id="rId19"/>
    <p:sldId id="288" r:id="rId20"/>
    <p:sldId id="294" r:id="rId21"/>
    <p:sldId id="283" r:id="rId22"/>
    <p:sldId id="284" r:id="rId23"/>
    <p:sldId id="285" r:id="rId24"/>
    <p:sldId id="286" r:id="rId25"/>
    <p:sldId id="287" r:id="rId26"/>
    <p:sldId id="289" r:id="rId27"/>
    <p:sldId id="290" r:id="rId28"/>
    <p:sldId id="291" r:id="rId29"/>
    <p:sldId id="295" r:id="rId30"/>
    <p:sldId id="296" r:id="rId31"/>
    <p:sldId id="307" r:id="rId32"/>
    <p:sldId id="308" r:id="rId33"/>
    <p:sldId id="297" r:id="rId34"/>
    <p:sldId id="298" r:id="rId35"/>
    <p:sldId id="299" r:id="rId36"/>
    <p:sldId id="301" r:id="rId37"/>
    <p:sldId id="300" r:id="rId38"/>
    <p:sldId id="302" r:id="rId39"/>
    <p:sldId id="303" r:id="rId40"/>
    <p:sldId id="304" r:id="rId41"/>
    <p:sldId id="292" r:id="rId42"/>
    <p:sldId id="275" r:id="rId43"/>
    <p:sldId id="293" r:id="rId44"/>
    <p:sldId id="280" r:id="rId45"/>
    <p:sldId id="305" r:id="rId46"/>
    <p:sldId id="309" r:id="rId47"/>
    <p:sldId id="276" r:id="rId48"/>
    <p:sldId id="272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282"/>
            <p14:sldId id="288"/>
            <p14:sldId id="294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5"/>
            <p14:sldId id="296"/>
            <p14:sldId id="307"/>
            <p14:sldId id="308"/>
            <p14:sldId id="297"/>
            <p14:sldId id="298"/>
            <p14:sldId id="299"/>
            <p14:sldId id="301"/>
            <p14:sldId id="300"/>
            <p14:sldId id="302"/>
            <p14:sldId id="303"/>
            <p14:sldId id="304"/>
            <p14:sldId id="292"/>
            <p14:sldId id="275"/>
            <p14:sldId id="293"/>
            <p14:sldId id="280"/>
            <p14:sldId id="305"/>
            <p14:sldId id="309"/>
            <p14:sldId id="276"/>
            <p14:sldId id="272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EBF"/>
    <a:srgbClr val="FDFFFB"/>
    <a:srgbClr val="CED2E3"/>
    <a:srgbClr val="7F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8" autoAdjust="0"/>
    <p:restoredTop sz="86095" autoAdjust="0"/>
  </p:normalViewPr>
  <p:slideViewPr>
    <p:cSldViewPr snapToGrid="0">
      <p:cViewPr varScale="1">
        <p:scale>
          <a:sx n="59" d="100"/>
          <a:sy n="59" d="100"/>
        </p:scale>
        <p:origin x="760" y="60"/>
      </p:cViewPr>
      <p:guideLst/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9/12/2017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5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Here is another way to look at the differences</a:t>
            </a:r>
            <a:r>
              <a:rPr lang="en-US" baseline="0" dirty="0" smtClean="0"/>
              <a:t> – ISO image vs ZIP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VMs are like ISO images – they have everything they need to boot a server image and run an OS and applications, you can apply an ISO to a bare metal server to build a full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Containers are like zip images , zips are just a package of files and maybe applications, you cant install a ZIP file on a bare metal server – you need an OS plus some other things.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23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33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Containers</a:t>
            </a:r>
            <a:r>
              <a:rPr lang="en-US" baseline="0" dirty="0" smtClean="0"/>
              <a:t> originated form the UNIX/Linux world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Containers in Linux are made possible by a few key features built into the Lunix kernel that isolate processes and limit resources.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actual purpose of each component is not that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is important is how long these components have been around , one almost 20yrs 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 the questions one would ask is , Why are we taking about containers now?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 in the last few years , people have tried to leverage Linux containers and develop different approaches to tools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[click]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24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03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16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The next layer is the platform layer – or the continuum of cloud platforms that customers would consider to support the management and  orchestration of instances. We organize this layer into 3 major buckets.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 the left side you have your virtual machine cloud management platforms like VMware’s vRealize or our turnkey vRA solution Enterprise Hybrid Cloud (EHC). Note there is also Azure / Azure Pack, RedHat CloudForms, and Cisco UCS Director being used by our customers to deploy VMs. 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In the  middle you have the Do-it-yourself (DIY) container Management and Orchestration (M&amp;O) solutions - 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 the right side are the cross-cloud PaaS Suites that are mostly container based but can be VM based.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Hyper-V, KVM and VMware ESXi/vSphere were excluded as they are infrastructure cluster managers and hypervisors – not to minimize their importance – but to stress that the focus on platform orchestration.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One word of caution, This is not meant to be a decoder ring , read strictly from top to bottom. We all know that customers environments are all slightly different. This is meant as simple way to describe what I happening in the cloud solutions ecosystem and drive a discovery discussion with customers. 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61637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need to set the stage around containers</a:t>
            </a:r>
            <a:r>
              <a:rPr lang="en-US" baseline="0" dirty="0" smtClean="0"/>
              <a:t> , our current GTM, and the cloud ecosystem. We do this through a discussion on instantiation , and the instances we provide to app-dev.</a:t>
            </a:r>
          </a:p>
          <a:p>
            <a:r>
              <a:rPr lang="en-US" dirty="0" smtClean="0"/>
              <a:t>Many years ago when we started our</a:t>
            </a:r>
            <a:r>
              <a:rPr lang="en-US" baseline="0" dirty="0" smtClean="0"/>
              <a:t> </a:t>
            </a:r>
            <a:r>
              <a:rPr lang="en-US" dirty="0" smtClean="0"/>
              <a:t>journey in distributed IT we delivered physical servers to our customers</a:t>
            </a:r>
          </a:p>
          <a:p>
            <a:endParaRPr lang="en-US" dirty="0" smtClean="0"/>
          </a:p>
          <a:p>
            <a:r>
              <a:rPr lang="en-US" dirty="0" smtClean="0"/>
              <a:t>[click]</a:t>
            </a:r>
          </a:p>
          <a:p>
            <a:r>
              <a:rPr lang="en-US" dirty="0" smtClean="0"/>
              <a:t>Then a bit before</a:t>
            </a:r>
            <a:r>
              <a:rPr lang="en-US" baseline="0" dirty="0" smtClean="0"/>
              <a:t> 2000, </a:t>
            </a:r>
            <a:r>
              <a:rPr lang="en-US" dirty="0" smtClean="0"/>
              <a:t>advancements in processor and memory density</a:t>
            </a:r>
            <a:r>
              <a:rPr lang="en-US" baseline="0" dirty="0" smtClean="0"/>
              <a:t> started accelerating, and</a:t>
            </a:r>
            <a:r>
              <a:rPr lang="en-US" dirty="0" smtClean="0"/>
              <a:t> along with Moore's Law, forced the industry to partition</a:t>
            </a:r>
            <a:r>
              <a:rPr lang="en-US" baseline="0" dirty="0" smtClean="0"/>
              <a:t> servers and drive consolidation ratios through virtualization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Virtual machines were then added to what types of instances we can deliver.</a:t>
            </a:r>
          </a:p>
          <a:p>
            <a:r>
              <a:rPr lang="en-US" baseline="0" dirty="0" smtClean="0"/>
              <a:t>These instances starting forming a sort of “contract” with applications owners and developers. Its how dev and ops interacts with each other.</a:t>
            </a:r>
          </a:p>
          <a:p>
            <a:r>
              <a:rPr lang="en-US" baseline="0" dirty="0" smtClean="0"/>
              <a:t>In fact how many have we seen a conflict btw devs and ops over vCPU assignments in VMs because VM sizing was one of the key ways dev and ops would communicate</a:t>
            </a:r>
          </a:p>
          <a:p>
            <a:endParaRPr lang="en-US" dirty="0" smtClean="0"/>
          </a:p>
          <a:p>
            <a:r>
              <a:rPr lang="en-US" dirty="0" smtClean="0"/>
              <a:t>[click]</a:t>
            </a:r>
          </a:p>
          <a:p>
            <a:r>
              <a:rPr lang="en-US" dirty="0" smtClean="0"/>
              <a:t>Fast forward to </a:t>
            </a:r>
            <a:r>
              <a:rPr lang="en-US" baseline="0" dirty="0" smtClean="0"/>
              <a:t>today and now you not only have physical servers and VMs as instance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But you now have containers to support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in some cases ,  like in Pivotal Cloud Foundry or server-less technologies…You have just code artifacts being deployed, and the contract is not a VM or a container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[click]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live in a time where we have many more ways of providing infra to developers or application owners , and this requires us to think about the different platforms and solutions support these instances.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4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Why bc it all needs Infrastructure, off=premises and on-premises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while a few customers are looking off-premise for these instances a large majority will need on-prem infra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[click]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27574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have done a great job of positioning solution on both bookends of this continuum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 the left side delivering Vmware vRealize Suite for VM based portals  , and delivering to customers  a turnkey solution in XaaS with EHC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07573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>
                <a:solidFill>
                  <a:srgbClr val="FFFFFF"/>
                </a:solidFill>
              </a:rPr>
              <a:t>However vRealize</a:t>
            </a:r>
            <a:r>
              <a:rPr lang="en-US" sz="1200" baseline="0" dirty="0" smtClean="0">
                <a:solidFill>
                  <a:srgbClr val="FFFFFF"/>
                </a:solidFill>
              </a:rPr>
              <a:t> and </a:t>
            </a:r>
            <a:r>
              <a:rPr lang="en-US" sz="1200" dirty="0" smtClean="0">
                <a:solidFill>
                  <a:srgbClr val="FFFFFF"/>
                </a:solidFill>
              </a:rPr>
              <a:t>EHC or Pivotal Cloud Foundry (PCF)</a:t>
            </a:r>
            <a:r>
              <a:rPr lang="en-US" sz="1200" baseline="0" dirty="0" smtClean="0">
                <a:solidFill>
                  <a:srgbClr val="FFFFFF"/>
                </a:solidFill>
              </a:rPr>
              <a:t> and Native Hybrid Cloud (NHC) may not resonate with you customers. Or maybe your customer has a partnership with a HP or IBM. Maybe they already have some technical debt in one of these platforms. Y</a:t>
            </a:r>
            <a:r>
              <a:rPr lang="en-US" sz="1200" dirty="0" smtClean="0">
                <a:solidFill>
                  <a:srgbClr val="FFFFFF"/>
                </a:solidFill>
              </a:rPr>
              <a:t>our customers may be deploying in what we call the “Messy Middle”</a:t>
            </a:r>
            <a:r>
              <a:rPr lang="en-US" sz="1200" baseline="0" dirty="0" smtClean="0">
                <a:solidFill>
                  <a:srgbClr val="FFFFFF"/>
                </a:solidFill>
              </a:rPr>
              <a:t> - </a:t>
            </a:r>
            <a:r>
              <a:rPr lang="en-US" sz="1200" dirty="0" smtClean="0">
                <a:solidFill>
                  <a:srgbClr val="FFFFFF"/>
                </a:solidFill>
              </a:rPr>
              <a:t>A place of continuous change, new products and solutions, and most of all </a:t>
            </a:r>
            <a:r>
              <a:rPr lang="en-US" sz="1200" u="sng" dirty="0" smtClean="0">
                <a:solidFill>
                  <a:srgbClr val="FFFFFF"/>
                </a:solidFill>
              </a:rPr>
              <a:t>OPPORTUNITY….. Why opportunity?</a:t>
            </a:r>
          </a:p>
        </p:txBody>
      </p:sp>
    </p:spTree>
    <p:extLst>
      <p:ext uri="{BB962C8B-B14F-4D97-AF65-F5344CB8AC3E}">
        <p14:creationId xmlns:p14="http://schemas.microsoft.com/office/powerpoint/2010/main" val="146573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Why bc it all needs Infrastructure, off=premises and on-premises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while a few customers are looking off-premise for these instances a large majority will need on-prem infra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[click]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7219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20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944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Today we are going to focus on two areas of opportunity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container platforms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on-premises solutions for these platforms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There is a lot of hype about containers , however to a lot of us it feel like we are at the beginning of a fundamental shift in how infra gets delivered and the interaction btw Ops/Infra and app-dev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me it feels like I am back in 2004-2007 (mid 2000s) , when VMs were taking off , and you have this great dialog in the industry around what can get virtualized and how to manage VMs at scale, and all these new tools were being developed , new companies were popping up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When I think about containers it takes me back to VMWorld 2006 in  or VMWorld 2007 in , those were amazing times when everything seemed so awesome so new and fresh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Lets see what containers are all about….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340140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Best way to explain</a:t>
            </a:r>
            <a:r>
              <a:rPr lang="en-US" baseline="0" dirty="0" smtClean="0"/>
              <a:t> containers is to compare to something we know and hold dear – Virtual machines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VMs are just a mirror image of a server – virtualization creates a mirror image of a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That means you have a full 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what that OS does – translate HW to an App and APP to HW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with utilization rates for VMs averaging 20-50% in most companies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Now think about all the VMs running in a typical enterprise -100’s maybe 1000’s of VMs – all with there own 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VMs are not going away – they still needed for a lot of reasons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apps wont be put into containers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apps only run on VMs , ISVs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Like the other critical heritage environments – Mainframes for instances – VMs will still be needed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Right now the industry is heavy into the debate on whether things like Oracle DBs should be put into containers – sound familiar?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22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75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434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05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18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296891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slideLayout" Target="../slideLayouts/slideLayout548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37" Type="http://schemas.openxmlformats.org/officeDocument/2006/relationships/theme" Target="../theme/theme17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36" Type="http://schemas.openxmlformats.org/officeDocument/2006/relationships/slideLayout" Target="../slideLayouts/slideLayout550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slideLayout" Target="../slideLayouts/slideLayout5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  <p:sldLayoutId id="2147484226" r:id="rId34"/>
    <p:sldLayoutId id="2147484227" r:id="rId35"/>
    <p:sldLayoutId id="2147484228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9/12/2017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51.png"/><Relationship Id="rId11" Type="http://schemas.openxmlformats.org/officeDocument/2006/relationships/image" Target="../media/image59.png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jpeg"/><Relationship Id="rId1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0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0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5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5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tiff"/><Relationship Id="rId7" Type="http://schemas.openxmlformats.org/officeDocument/2006/relationships/image" Target="../media/image26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25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pen.collab.net/nonav/community/swp/training/SprintRetrospectiveMeeting/SprintRetrospectiveMeeting.htm" TargetMode="External"/><Relationship Id="rId3" Type="http://schemas.openxmlformats.org/officeDocument/2006/relationships/hyperlink" Target="http://www.collab.net/sites/default/files/uploads/ScrumMaster_Checklist.pdf" TargetMode="External"/><Relationship Id="rId7" Type="http://schemas.openxmlformats.org/officeDocument/2006/relationships/hyperlink" Target="http://www.open.collab.net/nonav/community/swp/training/SprintReviewMeeting/SprintReviewMeeting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5.xml"/><Relationship Id="rId6" Type="http://schemas.openxmlformats.org/officeDocument/2006/relationships/hyperlink" Target="http://www.open.collab.net/nonav/community/swp/training/DailyScrumMeeting/DailyScrumMeeting.htm" TargetMode="External"/><Relationship Id="rId5" Type="http://schemas.openxmlformats.org/officeDocument/2006/relationships/hyperlink" Target="http://www.open.collab.net/nonav/community/swp/training/SprintPlanningMeeting/SprintPlanningMeeting.htm" TargetMode="External"/><Relationship Id="rId4" Type="http://schemas.openxmlformats.org/officeDocument/2006/relationships/hyperlink" Target="http://www.open.collab.net/nonav/community/swp/training/BacklogRefinementMeeting/BacklogRefinementMeeting.ht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MetroLabs</a:t>
            </a: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team?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0" y="1012372"/>
            <a:ext cx="10610849" cy="4605262"/>
          </a:xfrm>
        </p:spPr>
        <p:txBody>
          <a:bodyPr/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DevOps</a:t>
            </a:r>
            <a:r>
              <a:rPr lang="en-US" sz="4000" b="1" dirty="0" smtClean="0"/>
              <a:t> (</a:t>
            </a:r>
            <a:r>
              <a:rPr lang="en-US" sz="4000" b="1" dirty="0" smtClean="0">
                <a:solidFill>
                  <a:srgbClr val="FFFF00"/>
                </a:solidFill>
              </a:rPr>
              <a:t>Dev</a:t>
            </a:r>
            <a:r>
              <a:rPr lang="en-US" sz="4000" dirty="0" smtClean="0"/>
              <a:t>elopment </a:t>
            </a:r>
            <a:r>
              <a:rPr lang="en-US" sz="4000" dirty="0" smtClean="0"/>
              <a:t> &amp; </a:t>
            </a:r>
            <a:r>
              <a:rPr lang="en-US" sz="4000" b="1" dirty="0" smtClean="0">
                <a:solidFill>
                  <a:srgbClr val="FFFF00"/>
                </a:solidFill>
              </a:rPr>
              <a:t>Op</a:t>
            </a:r>
            <a:r>
              <a:rPr lang="en-US" sz="4000" dirty="0" smtClean="0"/>
              <a:t>eration</a:t>
            </a:r>
            <a:r>
              <a:rPr lang="en-US" sz="4000" b="1" dirty="0" smtClean="0">
                <a:solidFill>
                  <a:srgbClr val="FFFF00"/>
                </a:solidFill>
              </a:rPr>
              <a:t>s)</a:t>
            </a:r>
            <a:endParaRPr lang="en-US" sz="4000" b="1" dirty="0" smtClean="0">
              <a:solidFill>
                <a:srgbClr val="FFFF00"/>
              </a:solidFill>
            </a:endParaRPr>
          </a:p>
          <a:p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48" y="2242456"/>
            <a:ext cx="5632704" cy="44326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3350" y="1609750"/>
            <a:ext cx="6845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Development, Operations, Test and BUs working together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37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DevOps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35548" y="1703388"/>
            <a:ext cx="5063654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Integration/Delivery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76466" y="1703388"/>
            <a:ext cx="6581818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901378" y="815359"/>
            <a:ext cx="3096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</a:rPr>
              <a:t>Prior to 2000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68284" y="1751257"/>
            <a:ext cx="37935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</a:rPr>
              <a:t>2000-2013</a:t>
            </a:r>
          </a:p>
        </p:txBody>
      </p:sp>
      <p:sp>
        <p:nvSpPr>
          <p:cNvPr id="40" name="Bent-Up Arrow 39"/>
          <p:cNvSpPr/>
          <p:nvPr/>
        </p:nvSpPr>
        <p:spPr>
          <a:xfrm rot="5400000">
            <a:off x="2661898" y="1510644"/>
            <a:ext cx="785057" cy="1363459"/>
          </a:xfrm>
          <a:prstGeom prst="bentUpArrow">
            <a:avLst>
              <a:gd name="adj1" fmla="val 11531"/>
              <a:gd name="adj2" fmla="val 17653"/>
              <a:gd name="adj3" fmla="val 25000"/>
            </a:avLst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1" name="Bent-Up Arrow 40"/>
          <p:cNvSpPr/>
          <p:nvPr/>
        </p:nvSpPr>
        <p:spPr>
          <a:xfrm rot="5400000">
            <a:off x="5958480" y="2864239"/>
            <a:ext cx="785057" cy="1363459"/>
          </a:xfrm>
          <a:prstGeom prst="bentUpArrow">
            <a:avLst>
              <a:gd name="adj1" fmla="val 11531"/>
              <a:gd name="adj2" fmla="val 17653"/>
              <a:gd name="adj3" fmla="val 25000"/>
            </a:avLst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2737" y="3130668"/>
            <a:ext cx="37935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</a:rPr>
              <a:t>2013-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108600" y="4090112"/>
            <a:ext cx="3779880" cy="3653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Virtual Machine (VMs)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103583" y="4548337"/>
            <a:ext cx="3761624" cy="38126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Containers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100941" y="4997511"/>
            <a:ext cx="3779943" cy="35947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i="1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83567" y="1303972"/>
            <a:ext cx="3779880" cy="359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Physical Servers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81983" y="2739544"/>
            <a:ext cx="3779880" cy="359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Virtual Machine (VMs)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7" y="5537126"/>
            <a:ext cx="10896563" cy="723849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We have more ways of providing infrastructure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759" y="203772"/>
            <a:ext cx="10607040" cy="660507"/>
          </a:xfrm>
        </p:spPr>
        <p:txBody>
          <a:bodyPr/>
          <a:lstStyle/>
          <a:p>
            <a:r>
              <a:rPr lang="en-US" dirty="0" smtClean="0"/>
              <a:t>Journey of Instances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81983" y="2272221"/>
            <a:ext cx="3779880" cy="35950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Physical Servers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01003" y="3636884"/>
            <a:ext cx="3779880" cy="35950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Physical Servers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1379" y="2584902"/>
            <a:ext cx="2756222" cy="290539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378" y="2721268"/>
            <a:ext cx="275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2"/>
                </a:solidFill>
              </a:rPr>
              <a:t>Prior to 2000</a:t>
            </a:r>
            <a:endParaRPr lang="en-US" sz="1400" dirty="0" smtClean="0">
              <a:solidFill>
                <a:schemeClr val="bg2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Physical Servers ()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0501" y="3221817"/>
            <a:ext cx="2544897" cy="2135171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1378" y="3187061"/>
            <a:ext cx="275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2000-2013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Move to Virtual Machines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80501" y="3925724"/>
            <a:ext cx="2402213" cy="1334158"/>
            <a:chOff x="980501" y="3925724"/>
            <a:chExt cx="2402213" cy="1334158"/>
          </a:xfrm>
        </p:grpSpPr>
        <p:sp>
          <p:nvSpPr>
            <p:cNvPr id="8" name="Rectangle 7"/>
            <p:cNvSpPr/>
            <p:nvPr/>
          </p:nvSpPr>
          <p:spPr>
            <a:xfrm>
              <a:off x="1040374" y="3925724"/>
              <a:ext cx="1099549" cy="13046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0501" y="3970946"/>
              <a:ext cx="1170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</a:rPr>
                <a:t>Physical/VM-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8297" y="4278723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8297" y="460930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8297" y="487768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83165" y="3955224"/>
              <a:ext cx="1099549" cy="13046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6946" y="3970946"/>
              <a:ext cx="1175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>
                  <a:solidFill>
                    <a:schemeClr val="bg2"/>
                  </a:solidFill>
                </a:rPr>
                <a:t>Physical/VM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01088" y="4308223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01088" y="463880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01088" y="490718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8476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40" grpId="0" animBg="1"/>
      <p:bldP spid="41" grpId="0" animBg="1"/>
      <p:bldP spid="10" grpId="0"/>
      <p:bldP spid="12" grpId="0" animBg="1"/>
      <p:bldP spid="13" grpId="0" animBg="1"/>
      <p:bldP spid="14" grpId="0" animBg="1"/>
      <p:bldP spid="16" grpId="0" animBg="1"/>
      <p:bldP spid="18" grpId="0" animBg="1"/>
      <p:bldP spid="4" grpId="0" animBg="1"/>
      <p:bldP spid="17" grpId="0" animBg="1"/>
      <p:bldP spid="19" grpId="0" animBg="1"/>
      <p:bldP spid="2" grpId="0" animBg="1"/>
      <p:bldP spid="5" grpId="0"/>
      <p:bldP spid="7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this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89510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Solutions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39818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3524611" y="714166"/>
            <a:ext cx="3740384" cy="1393247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03906" y="2108800"/>
            <a:ext cx="7217185" cy="2554757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75979" y="4630553"/>
            <a:ext cx="11116363" cy="18084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Dell EMC has most uses cases covered with bookend turnkey solutions – vRA/EHC for XaaS and PCF/NHC Cloud Native</a:t>
            </a:r>
          </a:p>
        </p:txBody>
      </p:sp>
      <p:sp>
        <p:nvSpPr>
          <p:cNvPr id="75" name="Left Arrow 74"/>
          <p:cNvSpPr/>
          <p:nvPr/>
        </p:nvSpPr>
        <p:spPr>
          <a:xfrm>
            <a:off x="2332577" y="2832078"/>
            <a:ext cx="1496832" cy="7559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/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031057" y="2565533"/>
            <a:ext cx="2947560" cy="12133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Buy an XaaS Engineered Solution for Traditional Apps</a:t>
            </a:r>
          </a:p>
        </p:txBody>
      </p:sp>
      <p:sp>
        <p:nvSpPr>
          <p:cNvPr id="88" name="Left Arrow 87"/>
          <p:cNvSpPr/>
          <p:nvPr/>
        </p:nvSpPr>
        <p:spPr>
          <a:xfrm rot="10800000">
            <a:off x="8298607" y="2848890"/>
            <a:ext cx="1496832" cy="7559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/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6141632" y="2554512"/>
            <a:ext cx="2998475" cy="1259769"/>
          </a:xfrm>
          <a:prstGeom prst="roundRect">
            <a:avLst/>
          </a:prstGeom>
          <a:solidFill>
            <a:srgbClr val="005E8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Buy an Cloud Agnostic PaaS</a:t>
            </a:r>
          </a:p>
          <a:p>
            <a:pPr algn="ctr"/>
            <a:r>
              <a:rPr lang="en-US" sz="1867" dirty="0">
                <a:solidFill>
                  <a:srgbClr val="FFFFFF"/>
                </a:solidFill>
              </a:rPr>
              <a:t>for Cloud Native and Java Apps</a:t>
            </a:r>
          </a:p>
        </p:txBody>
      </p:sp>
    </p:spTree>
    <p:extLst>
      <p:ext uri="{BB962C8B-B14F-4D97-AF65-F5344CB8AC3E}">
        <p14:creationId xmlns:p14="http://schemas.microsoft.com/office/powerpoint/2010/main" val="26060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39818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21611" y="714166"/>
            <a:ext cx="11076039" cy="139377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48897" y="2141943"/>
            <a:ext cx="7360891" cy="2512852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75979" y="4630553"/>
            <a:ext cx="11116363" cy="18084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FFFFFF"/>
                </a:solidFill>
              </a:rPr>
              <a:t>However your customers may be deploying in the “Messy Middle”</a:t>
            </a:r>
          </a:p>
          <a:p>
            <a:pPr algn="ctr"/>
            <a:r>
              <a:rPr lang="en-US" sz="2667" dirty="0">
                <a:solidFill>
                  <a:srgbClr val="FFFFFF"/>
                </a:solidFill>
              </a:rPr>
              <a:t>A place of continuous change, new products and solutions, and most of all </a:t>
            </a:r>
            <a:r>
              <a:rPr lang="en-US" sz="2667" u="sng" dirty="0">
                <a:solidFill>
                  <a:srgbClr val="FFFFFF"/>
                </a:solidFill>
              </a:rPr>
              <a:t>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31299" y="2074004"/>
            <a:ext cx="1861312" cy="2520499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945517" y="2093282"/>
            <a:ext cx="1747052" cy="243583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13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89510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Solutions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21611" y="714166"/>
            <a:ext cx="11076039" cy="139377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31299" y="2074004"/>
            <a:ext cx="1861312" cy="2520499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945517" y="2093282"/>
            <a:ext cx="1747052" cy="243583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31297" y="1369775"/>
            <a:ext cx="11116363" cy="105054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33" dirty="0">
                <a:solidFill>
                  <a:srgbClr val="FFFFFF"/>
                </a:solidFill>
              </a:rPr>
              <a:t>It all needs infrastructure!</a:t>
            </a:r>
            <a:endParaRPr lang="en-US" sz="5333" u="sng" dirty="0">
              <a:solidFill>
                <a:srgbClr val="FFFFFF"/>
              </a:solidFill>
            </a:endParaRPr>
          </a:p>
        </p:txBody>
      </p:sp>
      <p:sp>
        <p:nvSpPr>
          <p:cNvPr id="76" name="Down Arrow 75"/>
          <p:cNvSpPr/>
          <p:nvPr/>
        </p:nvSpPr>
        <p:spPr>
          <a:xfrm>
            <a:off x="3656981" y="2222000"/>
            <a:ext cx="1064211" cy="248758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chemeClr val="tx2"/>
              </a:solidFill>
            </a:endParaRPr>
          </a:p>
        </p:txBody>
      </p:sp>
      <p:sp>
        <p:nvSpPr>
          <p:cNvPr id="88" name="Down Arrow 87"/>
          <p:cNvSpPr/>
          <p:nvPr/>
        </p:nvSpPr>
        <p:spPr>
          <a:xfrm>
            <a:off x="7400555" y="2189742"/>
            <a:ext cx="1064211" cy="248758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chemeClr val="tx2"/>
              </a:solidFill>
            </a:endParaRPr>
          </a:p>
        </p:txBody>
      </p:sp>
      <p:sp>
        <p:nvSpPr>
          <p:cNvPr id="90" name="Down Arrow 89"/>
          <p:cNvSpPr/>
          <p:nvPr/>
        </p:nvSpPr>
        <p:spPr>
          <a:xfrm>
            <a:off x="5437864" y="2162570"/>
            <a:ext cx="1064211" cy="248758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goal of this series of labs is to provide a hands on experience in developing a Continuous Integration/Delivery pipeline to deploy an apache web server with content to </a:t>
            </a:r>
            <a:r>
              <a:rPr lang="en-US" dirty="0" smtClean="0"/>
              <a:t>serve </a:t>
            </a:r>
            <a:r>
              <a:rPr lang="en-US" dirty="0" smtClean="0"/>
              <a:t>up through the web server.</a:t>
            </a:r>
          </a:p>
          <a:p>
            <a:r>
              <a:rPr lang="en-US" dirty="0" smtClean="0"/>
              <a:t>The tools used this lab series will be:</a:t>
            </a:r>
            <a:endParaRPr lang="en-US" dirty="0"/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Github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Jenkins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Puppet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Docker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04238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89510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Solutions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32634" y="2241053"/>
            <a:ext cx="1480935" cy="816779"/>
          </a:xfrm>
          <a:prstGeom prst="rect">
            <a:avLst/>
          </a:prstGeom>
          <a:solidFill>
            <a:schemeClr val="bg1">
              <a:alpha val="48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20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3480" y="1335134"/>
            <a:ext cx="3794197" cy="1981761"/>
          </a:xfrm>
          <a:prstGeom prst="rect">
            <a:avLst/>
          </a:prstGeom>
          <a:noFill/>
          <a:ln w="127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Traditional cloud instance with broadest adoption and platforms </a:t>
            </a:r>
          </a:p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Requires full OS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27800" y="1138242"/>
            <a:ext cx="3809877" cy="388821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18576" y="1335134"/>
            <a:ext cx="3794197" cy="2509212"/>
          </a:xfrm>
          <a:prstGeom prst="rect">
            <a:avLst/>
          </a:prstGeom>
          <a:noFill/>
          <a:ln w="127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Next gen cloud instance</a:t>
            </a:r>
          </a:p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Shared Kernel</a:t>
            </a:r>
          </a:p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Super fast instantiation </a:t>
            </a:r>
          </a:p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Very portable</a:t>
            </a:r>
          </a:p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91998" y="1126990"/>
            <a:ext cx="3835957" cy="396940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28456" y="3299601"/>
            <a:ext cx="2899251" cy="3216691"/>
            <a:chOff x="967324" y="1542111"/>
            <a:chExt cx="3041926" cy="3374989"/>
          </a:xfrm>
        </p:grpSpPr>
        <p:pic>
          <p:nvPicPr>
            <p:cNvPr id="17" name="Picture 16" descr="Docker Diagr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969" y="1654787"/>
              <a:ext cx="2979281" cy="3262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967324" y="1542111"/>
              <a:ext cx="1036355" cy="1942535"/>
            </a:xfrm>
            <a:prstGeom prst="rect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44444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32704" y="4438503"/>
            <a:ext cx="2886683" cy="2102616"/>
            <a:chOff x="4969833" y="2293620"/>
            <a:chExt cx="3073500" cy="2238691"/>
          </a:xfrm>
        </p:grpSpPr>
        <p:pic>
          <p:nvPicPr>
            <p:cNvPr id="20" name="Picture 4" descr="Virtual Machine Diagra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201" y="2394237"/>
              <a:ext cx="3017900" cy="2138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4969833" y="2293620"/>
              <a:ext cx="1039333" cy="810825"/>
            </a:xfrm>
            <a:prstGeom prst="rect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44444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37667" y="3104444"/>
              <a:ext cx="3005666" cy="310445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444444"/>
                  </a:solidFill>
                </a:rPr>
                <a:t>Container Engine</a:t>
              </a:r>
            </a:p>
          </p:txBody>
        </p:sp>
      </p:grpSp>
      <p:sp>
        <p:nvSpPr>
          <p:cNvPr id="23" name="Left Brace 22"/>
          <p:cNvSpPr/>
          <p:nvPr/>
        </p:nvSpPr>
        <p:spPr>
          <a:xfrm>
            <a:off x="1294902" y="3513788"/>
            <a:ext cx="503516" cy="1604313"/>
          </a:xfrm>
          <a:prstGeom prst="leftBrace">
            <a:avLst>
              <a:gd name="adj1" fmla="val 8333"/>
              <a:gd name="adj2" fmla="val 74144"/>
            </a:avLst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9821" y="4593570"/>
            <a:ext cx="359073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67" dirty="0">
                <a:solidFill>
                  <a:srgbClr val="000000"/>
                </a:solidFill>
              </a:rPr>
              <a:t>VM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54924" y="4685553"/>
            <a:ext cx="984244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67" dirty="0">
                <a:solidFill>
                  <a:srgbClr val="000000"/>
                </a:solidFill>
              </a:rPr>
              <a:t>container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6279280" y="4446494"/>
            <a:ext cx="533896" cy="713193"/>
          </a:xfrm>
          <a:prstGeom prst="leftBrac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94351" y="5183725"/>
            <a:ext cx="2822972" cy="291575"/>
          </a:xfrm>
          <a:prstGeom prst="rect">
            <a:avLst/>
          </a:prstGeom>
          <a:solidFill>
            <a:schemeClr val="tx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44444"/>
                </a:solidFill>
              </a:rPr>
              <a:t>Hypervisor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vs 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86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think about it…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18" y="1777566"/>
            <a:ext cx="3659359" cy="36593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8037" y="5512821"/>
            <a:ext cx="2254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67" dirty="0"/>
              <a:t>100’s MBs – X GBs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69664" y="5574552"/>
            <a:ext cx="199285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67" dirty="0"/>
              <a:t>MBs – 100s MBs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67" y="2734403"/>
            <a:ext cx="1452460" cy="145246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813623" y="1197743"/>
            <a:ext cx="3809877" cy="388821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877820" y="1186491"/>
            <a:ext cx="3835957" cy="396940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</p:spTree>
    <p:extLst>
      <p:ext uri="{BB962C8B-B14F-4D97-AF65-F5344CB8AC3E}">
        <p14:creationId xmlns:p14="http://schemas.microsoft.com/office/powerpoint/2010/main" val="38328032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containers are built on… 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646818" y="1191981"/>
            <a:ext cx="8096521" cy="1734307"/>
            <a:chOff x="408237" y="931762"/>
            <a:chExt cx="8174437" cy="1750997"/>
          </a:xfrm>
        </p:grpSpPr>
        <p:sp>
          <p:nvSpPr>
            <p:cNvPr id="3" name="Rectangle 2"/>
            <p:cNvSpPr/>
            <p:nvPr/>
          </p:nvSpPr>
          <p:spPr>
            <a:xfrm>
              <a:off x="3368233" y="931762"/>
              <a:ext cx="2066081" cy="810228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Linux Containers</a:t>
              </a:r>
            </a:p>
          </p:txBody>
        </p:sp>
        <p:sp>
          <p:nvSpPr>
            <p:cNvPr id="4" name="Flowchart: Terminator 3"/>
            <p:cNvSpPr/>
            <p:nvPr/>
          </p:nvSpPr>
          <p:spPr>
            <a:xfrm>
              <a:off x="408237" y="2046788"/>
              <a:ext cx="2118167" cy="635971"/>
            </a:xfrm>
            <a:prstGeom prst="flowChartTerminator">
              <a:avLst/>
            </a:prstGeom>
            <a:solidFill>
              <a:schemeClr val="tx2">
                <a:lumMod val="50000"/>
              </a:schemeClr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namespaces</a:t>
              </a:r>
            </a:p>
          </p:txBody>
        </p:sp>
        <p:sp>
          <p:nvSpPr>
            <p:cNvPr id="5" name="Flowchart: Terminator 4"/>
            <p:cNvSpPr/>
            <p:nvPr/>
          </p:nvSpPr>
          <p:spPr>
            <a:xfrm>
              <a:off x="3342192" y="2046788"/>
              <a:ext cx="2118167" cy="635971"/>
            </a:xfrm>
            <a:prstGeom prst="flowChartTerminator">
              <a:avLst/>
            </a:prstGeom>
            <a:solidFill>
              <a:schemeClr val="tx2">
                <a:lumMod val="75000"/>
              </a:schemeClr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cgroups</a:t>
              </a:r>
            </a:p>
          </p:txBody>
        </p:sp>
        <p:cxnSp>
          <p:nvCxnSpPr>
            <p:cNvPr id="9" name="Elbow Connector 8"/>
            <p:cNvCxnSpPr>
              <a:stCxn id="3" idx="2"/>
              <a:endCxn id="5" idx="0"/>
            </p:cNvCxnSpPr>
            <p:nvPr/>
          </p:nvCxnSpPr>
          <p:spPr>
            <a:xfrm rot="16200000" flipH="1">
              <a:off x="4248876" y="1894388"/>
              <a:ext cx="304798" cy="2"/>
            </a:xfrm>
            <a:prstGeom prst="bentConnector3">
              <a:avLst/>
            </a:prstGeom>
            <a:ln w="1270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3" idx="2"/>
              <a:endCxn id="4" idx="0"/>
            </p:cNvCxnSpPr>
            <p:nvPr/>
          </p:nvCxnSpPr>
          <p:spPr>
            <a:xfrm rot="5400000">
              <a:off x="2781899" y="427413"/>
              <a:ext cx="304798" cy="2933953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Terminator 10"/>
            <p:cNvSpPr/>
            <p:nvPr/>
          </p:nvSpPr>
          <p:spPr>
            <a:xfrm>
              <a:off x="6464507" y="2035769"/>
              <a:ext cx="2118167" cy="635971"/>
            </a:xfrm>
            <a:prstGeom prst="flowChartTerminator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SELinux / AppArmor</a:t>
              </a:r>
            </a:p>
          </p:txBody>
        </p:sp>
        <p:cxnSp>
          <p:nvCxnSpPr>
            <p:cNvPr id="15" name="Elbow Connector 14"/>
            <p:cNvCxnSpPr>
              <a:stCxn id="3" idx="2"/>
              <a:endCxn id="11" idx="0"/>
            </p:cNvCxnSpPr>
            <p:nvPr/>
          </p:nvCxnSpPr>
          <p:spPr>
            <a:xfrm rot="16200000" flipH="1">
              <a:off x="5815543" y="327721"/>
              <a:ext cx="293779" cy="3122317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274921"/>
              </p:ext>
            </p:extLst>
          </p:nvPr>
        </p:nvGraphicFramePr>
        <p:xfrm>
          <a:off x="1071667" y="3130450"/>
          <a:ext cx="10879712" cy="1195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619"/>
                <a:gridCol w="2825448"/>
                <a:gridCol w="3018972"/>
                <a:gridCol w="2768673"/>
              </a:tblGrid>
              <a:tr h="690880"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Purpose</a:t>
                      </a:r>
                      <a:endParaRPr lang="en-US" sz="19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Isolates and virtualizes processes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Limits and accounts for resources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access control security policies and profiles</a:t>
                      </a:r>
                      <a:endParaRPr lang="en-US" sz="1900" dirty="0"/>
                    </a:p>
                  </a:txBody>
                  <a:tcPr marL="121920" marR="121920" marT="60960" marB="60960" anchor="ctr"/>
                </a:tc>
              </a:tr>
              <a:tr h="494453"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Initial Release</a:t>
                      </a:r>
                      <a:endParaRPr lang="en-US" sz="19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2002 (15 yrs.. ago)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2007</a:t>
                      </a:r>
                      <a:r>
                        <a:rPr lang="en-US" sz="1900" baseline="0" dirty="0" smtClean="0">
                          <a:solidFill>
                            <a:schemeClr val="bg2"/>
                          </a:solidFill>
                        </a:rPr>
                        <a:t> (10 yrs. ago)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1998 (19 yrs. ago)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1667" y="4634895"/>
            <a:ext cx="10879712" cy="1349829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3733" dirty="0">
                <a:solidFill>
                  <a:schemeClr val="bg2"/>
                </a:solidFill>
              </a:rPr>
              <a:t>… and have been around for over 10 years.</a:t>
            </a:r>
          </a:p>
        </p:txBody>
      </p:sp>
    </p:spTree>
    <p:extLst>
      <p:ext uri="{BB962C8B-B14F-4D97-AF65-F5344CB8AC3E}">
        <p14:creationId xmlns:p14="http://schemas.microsoft.com/office/powerpoint/2010/main" val="6633804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7682" y="2892639"/>
            <a:ext cx="10610849" cy="1142152"/>
          </a:xfrm>
        </p:spPr>
        <p:txBody>
          <a:bodyPr/>
          <a:lstStyle/>
          <a:p>
            <a:pPr algn="ctr"/>
            <a:r>
              <a:rPr lang="en-US" sz="4800" dirty="0" smtClean="0"/>
              <a:t>Plethora of tools to choose from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661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nla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353" y="611082"/>
            <a:ext cx="9633617" cy="555049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94052" y="113710"/>
            <a:ext cx="9007361" cy="42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400" b="1" kern="0" dirty="0">
                <a:solidFill>
                  <a:srgbClr val="007DB8"/>
                </a:solidFill>
              </a:rPr>
              <a:t>THE CLOUD NATIVE LANDSCAPE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472" y="6499035"/>
            <a:ext cx="35041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44444"/>
                </a:solidFill>
              </a:rPr>
              <a:t>*From Cloud Native Computing Foundation (CNCF)</a:t>
            </a:r>
          </a:p>
        </p:txBody>
      </p:sp>
      <p:sp>
        <p:nvSpPr>
          <p:cNvPr id="7" name="Rectangle 6"/>
          <p:cNvSpPr/>
          <p:nvPr/>
        </p:nvSpPr>
        <p:spPr>
          <a:xfrm>
            <a:off x="4811454" y="3278460"/>
            <a:ext cx="1842107" cy="398806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3027" y="960000"/>
            <a:ext cx="632780" cy="367355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11455" y="1004965"/>
            <a:ext cx="537294" cy="519036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10865" y="4286261"/>
            <a:ext cx="842698" cy="452888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21338" y="5276850"/>
            <a:ext cx="1246908" cy="884727"/>
            <a:chOff x="8821338" y="5276850"/>
            <a:chExt cx="1246908" cy="884727"/>
          </a:xfrm>
        </p:grpSpPr>
        <p:sp>
          <p:nvSpPr>
            <p:cNvPr id="4" name="Rectangle 3"/>
            <p:cNvSpPr/>
            <p:nvPr/>
          </p:nvSpPr>
          <p:spPr>
            <a:xfrm>
              <a:off x="8924925" y="5276850"/>
              <a:ext cx="119062" cy="88472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338" y="5376313"/>
              <a:ext cx="1246908" cy="68580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924925" y="5376312"/>
            <a:ext cx="1143321" cy="611533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924925" y="5313598"/>
            <a:ext cx="1328841" cy="789531"/>
            <a:chOff x="8924925" y="5313598"/>
            <a:chExt cx="1328841" cy="7895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924925" y="5313598"/>
              <a:ext cx="1319005" cy="0"/>
            </a:xfrm>
            <a:prstGeom prst="line">
              <a:avLst/>
            </a:prstGeom>
            <a:ln w="12700" cap="rnd">
              <a:solidFill>
                <a:srgbClr val="929EBF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929843" y="6103129"/>
              <a:ext cx="1319005" cy="0"/>
            </a:xfrm>
            <a:prstGeom prst="line">
              <a:avLst/>
            </a:prstGeom>
            <a:ln w="12700" cap="rnd" cmpd="sng">
              <a:solidFill>
                <a:srgbClr val="929EBF">
                  <a:alpha val="99000"/>
                </a:srgbClr>
              </a:solidFill>
            </a:ln>
            <a:effectLst/>
            <a:scene3d>
              <a:camera prst="orthographicFront"/>
              <a:lightRig rig="threePt" dir="t"/>
            </a:scene3d>
            <a:sp3d>
              <a:bevelB prst="relaxedIns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243930" y="5313600"/>
              <a:ext cx="9836" cy="789529"/>
            </a:xfrm>
            <a:prstGeom prst="line">
              <a:avLst/>
            </a:prstGeom>
            <a:ln w="12700" cap="rnd">
              <a:solidFill>
                <a:srgbClr val="929EBF">
                  <a:alpha val="99000"/>
                </a:srgb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 animBg="1"/>
      <p:bldP spid="12" grpId="0" animBg="1"/>
      <p:bldP spid="14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11" y="2037943"/>
            <a:ext cx="9134535" cy="1994392"/>
          </a:xfrm>
        </p:spPr>
        <p:txBody>
          <a:bodyPr/>
          <a:lstStyle/>
          <a:p>
            <a:pPr algn="ctr"/>
            <a:r>
              <a:rPr lang="en-US" dirty="0" smtClean="0"/>
              <a:t>The Project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765" b="2952"/>
          <a:stretch/>
        </p:blipFill>
        <p:spPr>
          <a:xfrm>
            <a:off x="-90488" y="0"/>
            <a:ext cx="996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33" y="2331028"/>
            <a:ext cx="9134535" cy="1994392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70762" y="1475318"/>
            <a:ext cx="7056117" cy="2913801"/>
          </a:xfrm>
        </p:spPr>
        <p:txBody>
          <a:bodyPr/>
          <a:lstStyle/>
          <a:p>
            <a:pPr algn="ctr"/>
            <a:r>
              <a:rPr lang="en-US" sz="6000" dirty="0" smtClean="0"/>
              <a:t>A little history on how we got to be where we are today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818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33" y="2331028"/>
            <a:ext cx="9134535" cy="1994392"/>
          </a:xfrm>
        </p:spPr>
        <p:txBody>
          <a:bodyPr/>
          <a:lstStyle/>
          <a:p>
            <a:pPr algn="ctr"/>
            <a:r>
              <a:rPr lang="en-US" dirty="0" smtClean="0"/>
              <a:t>Lets Get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5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nla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881" y="611082"/>
            <a:ext cx="9633617" cy="555049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94052" y="113710"/>
            <a:ext cx="9007361" cy="42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400" b="1" kern="0" dirty="0">
                <a:solidFill>
                  <a:srgbClr val="007DB8"/>
                </a:solidFill>
              </a:rPr>
              <a:t>THE CLOUD NATIVE LANDSCAPE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472" y="6499035"/>
            <a:ext cx="35041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44444"/>
                </a:solidFill>
              </a:rPr>
              <a:t>*From Cloud Native Computing Foundation (CNCF)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24925" y="5276850"/>
            <a:ext cx="119062" cy="8847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0" y="5376313"/>
            <a:ext cx="12469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39818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552938" y="714166"/>
            <a:ext cx="11127881" cy="139377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75979" y="4630553"/>
            <a:ext cx="11116363" cy="18084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This is the continuum of cloud platforms customers would consider to support the management and  orchestration of instances.   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99017" y="2142496"/>
            <a:ext cx="11058764" cy="2488059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26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6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eft-Up Arrow 34"/>
          <p:cNvSpPr/>
          <p:nvPr/>
        </p:nvSpPr>
        <p:spPr>
          <a:xfrm rot="16200000">
            <a:off x="4548306" y="3067344"/>
            <a:ext cx="1437529" cy="1742460"/>
          </a:xfrm>
          <a:prstGeom prst="leftUpArrow">
            <a:avLst>
              <a:gd name="adj1" fmla="val 16003"/>
              <a:gd name="adj2" fmla="val 25000"/>
              <a:gd name="adj3" fmla="val 25000"/>
            </a:avLst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Traditional </a:t>
            </a:r>
            <a:r>
              <a:rPr lang="en-US" dirty="0" smtClean="0"/>
              <a:t>Development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4" y="2910947"/>
            <a:ext cx="1766455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813" y="2502676"/>
            <a:ext cx="203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Business Need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9677" y="1672238"/>
            <a:ext cx="3146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Requirements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Gathering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>
                <a:solidFill>
                  <a:schemeClr val="tx2"/>
                </a:solidFill>
              </a:rPr>
              <a:t>&amp;</a:t>
            </a:r>
            <a:endParaRPr lang="en-US" sz="2000" b="1" dirty="0" smtClean="0">
              <a:solidFill>
                <a:schemeClr val="tx2"/>
              </a:solidFill>
              <a:latin typeface="+mn-lt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Analysis</a:t>
            </a:r>
            <a:endParaRPr lang="en-US" sz="2000" b="1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2879" y="6259341"/>
            <a:ext cx="1644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39" y="4607011"/>
            <a:ext cx="1659135" cy="165913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-5400000">
            <a:off x="2373768" y="3191813"/>
            <a:ext cx="291045" cy="800622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351" y="6259341"/>
            <a:ext cx="1796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Construction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1524" y="842418"/>
            <a:ext cx="1796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Testing Planning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78883" y="2878017"/>
            <a:ext cx="1796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Deployment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649" y="4607011"/>
            <a:ext cx="1736565" cy="16388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602" y="2995677"/>
            <a:ext cx="1838227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0299" y="3294622"/>
            <a:ext cx="1112704" cy="137160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10869788" y="1355648"/>
            <a:ext cx="1031932" cy="2090954"/>
          </a:xfrm>
          <a:custGeom>
            <a:avLst/>
            <a:gdLst>
              <a:gd name="connsiteX0" fmla="*/ 29042 w 1031932"/>
              <a:gd name="connsiteY0" fmla="*/ 1725561 h 2090954"/>
              <a:gd name="connsiteX1" fmla="*/ 102784 w 1031932"/>
              <a:gd name="connsiteY1" fmla="*/ 1873045 h 2090954"/>
              <a:gd name="connsiteX2" fmla="*/ 869700 w 1031932"/>
              <a:gd name="connsiteY2" fmla="*/ 2064774 h 2090954"/>
              <a:gd name="connsiteX3" fmla="*/ 1002435 w 1031932"/>
              <a:gd name="connsiteY3" fmla="*/ 1858297 h 2090954"/>
              <a:gd name="connsiteX4" fmla="*/ 1031932 w 1031932"/>
              <a:gd name="connsiteY4" fmla="*/ 0 h 20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932" h="2090954">
                <a:moveTo>
                  <a:pt x="29042" y="1725561"/>
                </a:moveTo>
                <a:cubicBezTo>
                  <a:pt x="-4142" y="1771035"/>
                  <a:pt x="-37326" y="1816510"/>
                  <a:pt x="102784" y="1873045"/>
                </a:cubicBezTo>
                <a:cubicBezTo>
                  <a:pt x="242894" y="1929580"/>
                  <a:pt x="719758" y="2067232"/>
                  <a:pt x="869700" y="2064774"/>
                </a:cubicBezTo>
                <a:cubicBezTo>
                  <a:pt x="1019642" y="2062316"/>
                  <a:pt x="975396" y="2202426"/>
                  <a:pt x="1002435" y="1858297"/>
                </a:cubicBezTo>
                <a:cubicBezTo>
                  <a:pt x="1029474" y="1514168"/>
                  <a:pt x="1031932" y="0"/>
                  <a:pt x="1031932" y="0"/>
                </a:cubicBezTo>
              </a:path>
            </a:pathLst>
          </a:custGeom>
          <a:noFill/>
          <a:ln w="12700" cmpd="sng">
            <a:noFill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Bent Arrow 24"/>
          <p:cNvSpPr/>
          <p:nvPr/>
        </p:nvSpPr>
        <p:spPr>
          <a:xfrm rot="5400000">
            <a:off x="10170063" y="1750489"/>
            <a:ext cx="1244474" cy="1245903"/>
          </a:xfrm>
          <a:prstGeom prst="bentArrow">
            <a:avLst>
              <a:gd name="adj1" fmla="val 18183"/>
              <a:gd name="adj2" fmla="val 18467"/>
              <a:gd name="adj3" fmla="val 24985"/>
              <a:gd name="adj4" fmla="val 36002"/>
            </a:avLst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5035" y="849942"/>
            <a:ext cx="1796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Test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Execution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44" y="1468143"/>
            <a:ext cx="1663306" cy="1364849"/>
          </a:xfrm>
          <a:prstGeom prst="rect">
            <a:avLst/>
          </a:prstGeom>
        </p:spPr>
      </p:pic>
      <p:sp>
        <p:nvSpPr>
          <p:cNvPr id="30" name="Bent-Up Arrow 29"/>
          <p:cNvSpPr/>
          <p:nvPr/>
        </p:nvSpPr>
        <p:spPr>
          <a:xfrm>
            <a:off x="9294215" y="2832992"/>
            <a:ext cx="860683" cy="2927070"/>
          </a:xfrm>
          <a:prstGeom prst="bentUpArrow">
            <a:avLst>
              <a:gd name="adj1" fmla="val 23252"/>
              <a:gd name="adj2" fmla="val 29793"/>
              <a:gd name="adj3" fmla="val 25000"/>
            </a:avLst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1" name="Bent-Up Arrow 30"/>
          <p:cNvSpPr/>
          <p:nvPr/>
        </p:nvSpPr>
        <p:spPr>
          <a:xfrm>
            <a:off x="4757829" y="2840536"/>
            <a:ext cx="1583977" cy="787567"/>
          </a:xfrm>
          <a:prstGeom prst="bentUp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" name="Down Arrow 35"/>
          <p:cNvSpPr/>
          <p:nvPr/>
        </p:nvSpPr>
        <p:spPr>
          <a:xfrm rot="-5400000">
            <a:off x="7046363" y="5036266"/>
            <a:ext cx="291045" cy="800622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7" name="Down Arrow 36"/>
          <p:cNvSpPr/>
          <p:nvPr/>
        </p:nvSpPr>
        <p:spPr>
          <a:xfrm rot="-5400000">
            <a:off x="7763812" y="1609517"/>
            <a:ext cx="344866" cy="1135918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235" y="1484646"/>
            <a:ext cx="2050806" cy="1371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4767" y="5193745"/>
            <a:ext cx="1271542" cy="1132634"/>
          </a:xfrm>
          <a:prstGeom prst="rect">
            <a:avLst/>
          </a:prstGeom>
        </p:spPr>
      </p:pic>
      <p:sp>
        <p:nvSpPr>
          <p:cNvPr id="42" name="Down Arrow 41"/>
          <p:cNvSpPr/>
          <p:nvPr/>
        </p:nvSpPr>
        <p:spPr>
          <a:xfrm>
            <a:off x="10985916" y="4682717"/>
            <a:ext cx="272019" cy="522846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50947" y="4760891"/>
            <a:ext cx="125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Maintain</a:t>
            </a:r>
          </a:p>
        </p:txBody>
      </p:sp>
    </p:spTree>
    <p:extLst>
      <p:ext uri="{BB962C8B-B14F-4D97-AF65-F5344CB8AC3E}">
        <p14:creationId xmlns:p14="http://schemas.microsoft.com/office/powerpoint/2010/main" val="874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  <p:bldP spid="7" grpId="0"/>
      <p:bldP spid="9" grpId="0"/>
      <p:bldP spid="11" grpId="0" animBg="1"/>
      <p:bldP spid="13" grpId="0"/>
      <p:bldP spid="15" grpId="0"/>
      <p:bldP spid="16" grpId="0"/>
      <p:bldP spid="25" grpId="0" animBg="1"/>
      <p:bldP spid="28" grpId="0"/>
      <p:bldP spid="30" grpId="0" animBg="1"/>
      <p:bldP spid="31" grpId="0" animBg="1"/>
      <p:bldP spid="36" grpId="0" animBg="1"/>
      <p:bldP spid="37" grpId="0" animBg="1"/>
      <p:bldP spid="42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Change was </a:t>
            </a:r>
            <a:r>
              <a:rPr lang="en-US" dirty="0"/>
              <a:t>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Groups worked in </a:t>
            </a:r>
            <a:r>
              <a:rPr lang="en-US" sz="1800" dirty="0" smtClean="0"/>
              <a:t>isolation, no collaboration and communication with the business folks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Work performed sequentially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Inflexible to change </a:t>
            </a:r>
            <a:r>
              <a:rPr lang="en-US" sz="1800" dirty="0" smtClean="0"/>
              <a:t>to </a:t>
            </a:r>
            <a:r>
              <a:rPr lang="en-US" sz="1800" dirty="0"/>
              <a:t>business </a:t>
            </a:r>
            <a:r>
              <a:rPr lang="en-US" sz="1800" dirty="0" smtClean="0"/>
              <a:t>requirements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Difficult to go back to a previous phase of the development cycle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Testing is conducted when the whole project is done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Functionality is not observed till the testing </a:t>
            </a:r>
            <a:r>
              <a:rPr lang="en-US" sz="1800" dirty="0" smtClean="0"/>
              <a:t>is being conducted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Issues </a:t>
            </a:r>
            <a:r>
              <a:rPr lang="en-US" sz="1800" dirty="0"/>
              <a:t>and misinterpretation of </a:t>
            </a:r>
            <a:r>
              <a:rPr lang="en-US" sz="1800" dirty="0" smtClean="0"/>
              <a:t>requirements are not </a:t>
            </a:r>
            <a:r>
              <a:rPr lang="en-US" sz="1800" dirty="0"/>
              <a:t>found </a:t>
            </a:r>
            <a:r>
              <a:rPr lang="en-US" sz="1800" dirty="0" smtClean="0"/>
              <a:t>till </a:t>
            </a:r>
            <a:r>
              <a:rPr lang="en-US" sz="1800" dirty="0"/>
              <a:t>the end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Modification/changes is costly </a:t>
            </a:r>
            <a:r>
              <a:rPr lang="en-US" sz="1800" dirty="0"/>
              <a:t>and time </a:t>
            </a:r>
            <a:r>
              <a:rPr lang="en-US" sz="1800" dirty="0" smtClean="0"/>
              <a:t>consuming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Operation is not included with any decisions during the entire development life cycle, however, have to support what was given to them in the end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</a:t>
            </a:r>
            <a:r>
              <a:rPr lang="mr-IN" dirty="0" smtClean="0"/>
              <a:t>–</a:t>
            </a:r>
            <a:r>
              <a:rPr lang="en-US" dirty="0" smtClean="0"/>
              <a:t> Agile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 alternative to the traditional development life cycle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 approach affording the ability to respond </a:t>
            </a:r>
            <a:r>
              <a:rPr lang="en-US" dirty="0"/>
              <a:t>to unpredictability through incremental, iterative work cadences and empirical </a:t>
            </a:r>
            <a:r>
              <a:rPr lang="en-US" dirty="0" smtClean="0"/>
              <a:t>feedback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Scrum is the most popular way of introducing Agile development to an organization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Scrum consist of 3 roles </a:t>
            </a:r>
          </a:p>
          <a:p>
            <a:pPr marL="1261510" lvl="2" indent="-342900">
              <a:buFont typeface="Arial" charset="0"/>
              <a:buChar char="•"/>
            </a:pPr>
            <a:r>
              <a:rPr lang="en-US" dirty="0"/>
              <a:t>Product Owner, Team, and </a:t>
            </a:r>
            <a:r>
              <a:rPr lang="en-US" dirty="0">
                <a:hlinkClick r:id="rId3" tooltip="The Scrum Master Checklist"/>
              </a:rPr>
              <a:t>Scrum </a:t>
            </a:r>
            <a:r>
              <a:rPr lang="en-US" dirty="0" smtClean="0">
                <a:hlinkClick r:id="rId3" tooltip="The Scrum Master Checklist"/>
              </a:rPr>
              <a:t>Master</a:t>
            </a:r>
            <a:endParaRPr lang="en-US" dirty="0" smtClean="0"/>
          </a:p>
          <a:p>
            <a:pPr marL="1261510" lvl="2" indent="-342900">
              <a:buFont typeface="Arial" charset="0"/>
              <a:buChar char="•"/>
            </a:pPr>
            <a:r>
              <a:rPr lang="en-US" dirty="0"/>
              <a:t>Scrum has five meetings: </a:t>
            </a:r>
            <a:r>
              <a:rPr lang="en-US" dirty="0">
                <a:hlinkClick r:id="rId4" tooltip="Backlog Grooming"/>
              </a:rPr>
              <a:t>Backlog Grooming (aka Backlog Refinement)</a:t>
            </a:r>
            <a:r>
              <a:rPr lang="en-US" dirty="0"/>
              <a:t>, </a:t>
            </a:r>
            <a:r>
              <a:rPr lang="en-US" dirty="0">
                <a:hlinkClick r:id="rId5" tooltip="The Sprint Planning Meeting"/>
              </a:rPr>
              <a:t>Sprint Planning</a:t>
            </a:r>
            <a:r>
              <a:rPr lang="en-US" dirty="0"/>
              <a:t>, </a:t>
            </a:r>
            <a:r>
              <a:rPr lang="en-US" dirty="0">
                <a:hlinkClick r:id="rId6" tooltip="The Daily Scrum Meeting"/>
              </a:rPr>
              <a:t>Daily Scrum (aka 15-minute standup)</a:t>
            </a:r>
            <a:r>
              <a:rPr lang="en-US" dirty="0"/>
              <a:t>, the </a:t>
            </a:r>
            <a:r>
              <a:rPr lang="en-US" dirty="0">
                <a:hlinkClick r:id="rId7" tooltip="The Sprint Review Meeting"/>
              </a:rPr>
              <a:t>Sprint Review Meeting</a:t>
            </a:r>
            <a:r>
              <a:rPr lang="en-US" dirty="0"/>
              <a:t>, and the </a:t>
            </a:r>
            <a:r>
              <a:rPr lang="en-US" dirty="0">
                <a:hlinkClick r:id="rId8" tooltip="The Sprint Retrospective Meeting"/>
              </a:rPr>
              <a:t>Sprint Retrospective Meeting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Agile?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Agile development methodology provides opportunities to assess the direction of a project throughout the development </a:t>
            </a:r>
            <a:r>
              <a:rPr lang="en-US" sz="2000" dirty="0" smtClean="0"/>
              <a:t>lifecycle</a:t>
            </a:r>
          </a:p>
          <a:p>
            <a:r>
              <a:rPr lang="en-US" sz="4000" b="1" dirty="0" smtClean="0"/>
              <a:t>How?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hrough </a:t>
            </a:r>
            <a:r>
              <a:rPr lang="en-US" sz="2000" dirty="0"/>
              <a:t>regular cadences of work, known as sprints or iterations, at the end of which teams </a:t>
            </a:r>
            <a:r>
              <a:rPr lang="en-US" sz="2000" dirty="0" smtClean="0"/>
              <a:t>must </a:t>
            </a:r>
            <a:r>
              <a:rPr lang="en-US" sz="2000" dirty="0"/>
              <a:t>present a potentially shippable product </a:t>
            </a:r>
            <a:r>
              <a:rPr lang="en-US" sz="2000" dirty="0" smtClean="0"/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190070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Sprint?</a:t>
            </a:r>
            <a:br>
              <a:rPr lang="en-US" sz="40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2" y="1692488"/>
            <a:ext cx="10610849" cy="4879762"/>
          </a:xfrm>
        </p:spPr>
        <p:txBody>
          <a:bodyPr/>
          <a:lstStyle/>
          <a:p>
            <a:r>
              <a:rPr lang="en-US" sz="1800" dirty="0" smtClean="0"/>
              <a:t>Is </a:t>
            </a:r>
            <a:r>
              <a:rPr lang="en-US" sz="1800" dirty="0"/>
              <a:t>the basic unit of development in </a:t>
            </a:r>
            <a:r>
              <a:rPr lang="en-US" sz="1800" b="1" dirty="0"/>
              <a:t>Scrum</a:t>
            </a:r>
            <a:r>
              <a:rPr lang="en-US" sz="1800" dirty="0"/>
              <a:t>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Is a </a:t>
            </a:r>
            <a:r>
              <a:rPr lang="en-US" sz="1800" dirty="0" smtClean="0"/>
              <a:t>time boxed </a:t>
            </a:r>
            <a:r>
              <a:rPr lang="en-US" sz="1800" dirty="0"/>
              <a:t>effort; </a:t>
            </a:r>
            <a:r>
              <a:rPr lang="en-US" sz="1800" dirty="0" smtClean="0"/>
              <a:t>that is, it is </a:t>
            </a:r>
            <a:r>
              <a:rPr lang="en-US" sz="1800" dirty="0"/>
              <a:t>restricted to a specific duration.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duration is fixed in advance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Each</a:t>
            </a:r>
            <a:r>
              <a:rPr lang="en-US" sz="1800" dirty="0"/>
              <a:t> </a:t>
            </a:r>
            <a:r>
              <a:rPr lang="en-US" sz="1800" b="1" dirty="0"/>
              <a:t>sprint</a:t>
            </a:r>
            <a:r>
              <a:rPr lang="en-US" sz="1800" dirty="0"/>
              <a:t> </a:t>
            </a:r>
            <a:r>
              <a:rPr lang="en-US" sz="1800" dirty="0" smtClean="0"/>
              <a:t>is </a:t>
            </a:r>
            <a:r>
              <a:rPr lang="en-US" sz="1800" dirty="0"/>
              <a:t>normally between one week and one month, with two weeks being the most common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</a:t>
            </a:r>
            <a:r>
              <a:rPr lang="en-US" sz="1800" dirty="0" smtClean="0"/>
              <a:t>eams </a:t>
            </a:r>
            <a:r>
              <a:rPr lang="en-US" sz="1800" dirty="0"/>
              <a:t>use inspection throughout an agile project to ensure that the team meets the goals of each part of the process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each sprint into its own list of requirements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Each </a:t>
            </a:r>
            <a:r>
              <a:rPr lang="en-US" sz="1800" dirty="0"/>
              <a:t>sprint, the development team builds and tests a functional part of the product until the product owner accepts it and the functionality becomes a potentially shippable product.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When </a:t>
            </a:r>
            <a:r>
              <a:rPr lang="en-US" sz="1800" dirty="0"/>
              <a:t>one sprint finishes, another sprint starts.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Scrum </a:t>
            </a:r>
            <a:r>
              <a:rPr lang="en-US" sz="1800" dirty="0"/>
              <a:t>teams deliver product features in increments at the end of each sprint. A product release occurs at the end of a sprint or after several sprints.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25620</TotalTime>
  <Words>2016</Words>
  <Application>Microsoft Office PowerPoint</Application>
  <PresentationFormat>Widescreen</PresentationFormat>
  <Paragraphs>354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33</vt:i4>
      </vt:variant>
    </vt:vector>
  </HeadingPairs>
  <TitlesOfParts>
    <vt:vector size="61" baseType="lpstr">
      <vt:lpstr>Architects Daughter</vt:lpstr>
      <vt:lpstr>Arial</vt:lpstr>
      <vt:lpstr>Arial Black</vt:lpstr>
      <vt:lpstr>Avenir Book</vt:lpstr>
      <vt:lpstr>Calibri</vt:lpstr>
      <vt:lpstr>Chalkboard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PowerPoint Presentation</vt:lpstr>
      <vt:lpstr>Goal</vt:lpstr>
      <vt:lpstr>PowerPoint Presentation</vt:lpstr>
      <vt:lpstr>Application</vt:lpstr>
      <vt:lpstr>Traditional Development Process</vt:lpstr>
      <vt:lpstr>Why Change was Needed?</vt:lpstr>
      <vt:lpstr>Answer – Agile Development</vt:lpstr>
      <vt:lpstr>Why Agile?</vt:lpstr>
      <vt:lpstr>Sprint? </vt:lpstr>
      <vt:lpstr>What is a team?</vt:lpstr>
      <vt:lpstr>Why DevOps</vt:lpstr>
      <vt:lpstr>Continuous Integration/Delivery</vt:lpstr>
      <vt:lpstr>Infrastructure</vt:lpstr>
      <vt:lpstr>Journey of Instances</vt:lpstr>
      <vt:lpstr>How Does this help You!</vt:lpstr>
      <vt:lpstr>PowerPoint Presentation</vt:lpstr>
      <vt:lpstr>PowerPoint Presentation</vt:lpstr>
      <vt:lpstr>PowerPoint Presentation</vt:lpstr>
      <vt:lpstr>PowerPoint Presentation</vt:lpstr>
      <vt:lpstr>Containers 101</vt:lpstr>
      <vt:lpstr>PowerPoint Presentation</vt:lpstr>
      <vt:lpstr>Containers vs VMs</vt:lpstr>
      <vt:lpstr>Another way to think about it…</vt:lpstr>
      <vt:lpstr>Linux containers are built on… </vt:lpstr>
      <vt:lpstr>PowerPoint Presentation</vt:lpstr>
      <vt:lpstr>PowerPoint Presentation</vt:lpstr>
      <vt:lpstr>The Project </vt:lpstr>
      <vt:lpstr>PowerPoint Presentation</vt:lpstr>
      <vt:lpstr>Questions?</vt:lpstr>
      <vt:lpstr>Lets Get Started</vt:lpstr>
      <vt:lpstr>PowerPoint Presentation</vt:lpstr>
      <vt:lpstr>PowerPoint Presentation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Domino, James</cp:lastModifiedBy>
  <cp:revision>84</cp:revision>
  <dcterms:created xsi:type="dcterms:W3CDTF">2017-08-14T19:58:38Z</dcterms:created>
  <dcterms:modified xsi:type="dcterms:W3CDTF">2017-09-13T16:03:02Z</dcterms:modified>
</cp:coreProperties>
</file>